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8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307" r:id="rId16"/>
    <p:sldId id="283" r:id="rId17"/>
    <p:sldId id="308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9" r:id="rId31"/>
    <p:sldId id="296" r:id="rId32"/>
    <p:sldId id="297" r:id="rId33"/>
    <p:sldId id="298" r:id="rId34"/>
    <p:sldId id="300" r:id="rId35"/>
    <p:sldId id="301" r:id="rId36"/>
    <p:sldId id="30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B2899-1FF6-451E-9A18-A0B4B8F1DBB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BFE30-F62A-4ABC-BD85-659B73373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6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4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4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8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9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3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BA15-24E1-433E-9322-CBE8D23E577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E5764-42EC-47F5-9560-8E15E412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3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r/sharer.php?u=http://wbtb.co/di12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98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b="1" u="sng" dirty="0"/>
          </a:p>
          <a:p>
            <a:pPr marL="0" indent="0" algn="ctr">
              <a:buNone/>
            </a:pPr>
            <a:r>
              <a:rPr lang="en-US" sz="4400" b="1" u="sng" dirty="0"/>
              <a:t>Image Enhancement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335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28661"/>
          <a:stretch/>
        </p:blipFill>
        <p:spPr bwMode="auto">
          <a:xfrm>
            <a:off x="-87086" y="3358198"/>
            <a:ext cx="9154886" cy="349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66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28621" r="22521"/>
          <a:stretch/>
        </p:blipFill>
        <p:spPr bwMode="auto">
          <a:xfrm>
            <a:off x="0" y="1524000"/>
            <a:ext cx="9144000" cy="53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304800"/>
            <a:ext cx="86106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Adjust Contrast and Brightness To make Enhancement on knee  </a:t>
            </a:r>
          </a:p>
        </p:txBody>
      </p:sp>
    </p:spTree>
    <p:extLst>
      <p:ext uri="{BB962C8B-B14F-4D97-AF65-F5344CB8AC3E}">
        <p14:creationId xmlns:p14="http://schemas.microsoft.com/office/powerpoint/2010/main" val="192751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Adjust Contrast and Brightness To make Enhancement  on foot 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0995" t="29208" r="22167"/>
          <a:stretch/>
        </p:blipFill>
        <p:spPr bwMode="auto">
          <a:xfrm>
            <a:off x="0" y="2054872"/>
            <a:ext cx="9067800" cy="483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/>
          <p:cNvSpPr/>
          <p:nvPr/>
        </p:nvSpPr>
        <p:spPr>
          <a:xfrm>
            <a:off x="3755571" y="5029200"/>
            <a:ext cx="685800" cy="6858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9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0996" t="28978"/>
          <a:stretch/>
        </p:blipFill>
        <p:spPr bwMode="auto">
          <a:xfrm>
            <a:off x="-152400" y="1"/>
            <a:ext cx="9296400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0737" t="28058"/>
          <a:stretch/>
        </p:blipFill>
        <p:spPr bwMode="auto">
          <a:xfrm>
            <a:off x="-152400" y="3091544"/>
            <a:ext cx="9296400" cy="3730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74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2514600"/>
            <a:ext cx="4038600" cy="762000"/>
          </a:xfrm>
        </p:spPr>
        <p:txBody>
          <a:bodyPr/>
          <a:lstStyle/>
          <a:p>
            <a:r>
              <a:rPr lang="en-US" b="1" u="sng" dirty="0"/>
              <a:t>Fourier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6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2D Discrete Fourier Transform (2D-DFT)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622" r="31824" b="12146"/>
          <a:stretch/>
        </p:blipFill>
        <p:spPr bwMode="auto">
          <a:xfrm>
            <a:off x="76200" y="1235074"/>
            <a:ext cx="9067800" cy="5622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351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438400"/>
            <a:ext cx="3505200" cy="685800"/>
          </a:xfrm>
        </p:spPr>
        <p:txBody>
          <a:bodyPr>
            <a:normAutofit lnSpcReduction="10000"/>
          </a:bodyPr>
          <a:lstStyle/>
          <a:p>
            <a:r>
              <a:rPr lang="en-US" sz="4000" b="1" u="sng" dirty="0"/>
              <a:t>Segmentation 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0257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58971"/>
            <a:ext cx="37338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altLang="en-US" sz="32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Erosion 3x3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5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t="28519" r="23420"/>
          <a:stretch/>
        </p:blipFill>
        <p:spPr bwMode="auto">
          <a:xfrm>
            <a:off x="-32657" y="882272"/>
            <a:ext cx="9252857" cy="597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2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5791200" cy="762000"/>
          </a:xfrm>
        </p:spPr>
        <p:txBody>
          <a:bodyPr>
            <a:noAutofit/>
          </a:bodyPr>
          <a:lstStyle/>
          <a:p>
            <a:pPr lvl="0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Apply contrast After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Erosion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en-US" sz="2800" dirty="0"/>
          </a:p>
        </p:txBody>
      </p:sp>
      <p:pic>
        <p:nvPicPr>
          <p:cNvPr id="4" name="Picture 15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2" t="28519" r="23249"/>
          <a:stretch/>
        </p:blipFill>
        <p:spPr bwMode="auto">
          <a:xfrm>
            <a:off x="0" y="631371"/>
            <a:ext cx="912222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3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Edge Detection filters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1828800"/>
            <a:ext cx="838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Canny</a:t>
            </a:r>
            <a:r>
              <a:rPr lang="en-US" sz="1400" b="1" u="sng" dirty="0"/>
              <a:t>Not important with medical image because canny is sensitive for edge detection </a:t>
            </a:r>
            <a:endParaRPr lang="en-US" sz="3600" b="1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Laplacian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Laplacian of Gaussian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Sobel Operator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Prewitt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Kirsch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/>
              <a:t>Emboss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38" y="0"/>
            <a:ext cx="2237705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85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9003"/>
            <a:ext cx="511287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Opening 9x9 for heart M</a:t>
            </a:r>
            <a:r>
              <a:rPr lang="en-US" altLang="en-US" sz="32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RI</a:t>
            </a:r>
            <a:r>
              <a:rPr kumimoji="0" lang="en-US" altLang="en-US" sz="3200" b="1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altLang="en-US" sz="12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5" name="Picture 1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28519"/>
          <a:stretch>
            <a:fillRect/>
          </a:stretch>
        </p:blipFill>
        <p:spPr bwMode="auto">
          <a:xfrm>
            <a:off x="-76200" y="1371600"/>
            <a:ext cx="929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571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1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571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51435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457200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/>
              <a:t>More way to diagnoses the cancer </a:t>
            </a:r>
            <a:endParaRPr lang="en-US" sz="3200" dirty="0"/>
          </a:p>
          <a:p>
            <a:r>
              <a:rPr lang="en-US" sz="2400" b="1" u="sng" dirty="0"/>
              <a:t>First Way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76200" y="1997838"/>
            <a:ext cx="903514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u="sng" dirty="0"/>
              <a:t>For the original CT Brain has a Cancer </a:t>
            </a:r>
            <a:endParaRPr lang="en-US" sz="28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400" dirty="0"/>
              <a:t>Apply Open filter with window size 5x5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400" dirty="0"/>
              <a:t>Apply erosion 9x9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400" dirty="0"/>
              <a:t>Then apply  open filter 17x17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400" dirty="0"/>
              <a:t>Apply mean Gaussian filter to make a good smooth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400" dirty="0"/>
              <a:t>Apply threshold to appear the Cancer  </a:t>
            </a:r>
          </a:p>
        </p:txBody>
      </p:sp>
    </p:spTree>
    <p:extLst>
      <p:ext uri="{BB962C8B-B14F-4D97-AF65-F5344CB8AC3E}">
        <p14:creationId xmlns:p14="http://schemas.microsoft.com/office/powerpoint/2010/main" val="68487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t="28288"/>
          <a:stretch/>
        </p:blipFill>
        <p:spPr bwMode="auto">
          <a:xfrm>
            <a:off x="0" y="3352800"/>
            <a:ext cx="9144000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t="28518"/>
          <a:stretch/>
        </p:blipFill>
        <p:spPr bwMode="auto">
          <a:xfrm>
            <a:off x="0" y="0"/>
            <a:ext cx="9067800" cy="3352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4097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334" t="28748"/>
          <a:stretch/>
        </p:blipFill>
        <p:spPr bwMode="auto">
          <a:xfrm>
            <a:off x="0" y="0"/>
            <a:ext cx="9143999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11204" t="28518"/>
          <a:stretch/>
        </p:blipFill>
        <p:spPr bwMode="auto">
          <a:xfrm>
            <a:off x="-1" y="3211285"/>
            <a:ext cx="9143999" cy="3646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687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11204" t="28748"/>
          <a:stretch/>
        </p:blipFill>
        <p:spPr bwMode="auto">
          <a:xfrm>
            <a:off x="0" y="1981200"/>
            <a:ext cx="9144000" cy="4876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200" y="457200"/>
            <a:ext cx="7010400" cy="1143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The Final Result </a:t>
            </a:r>
          </a:p>
        </p:txBody>
      </p:sp>
    </p:spTree>
    <p:extLst>
      <p:ext uri="{BB962C8B-B14F-4D97-AF65-F5344CB8AC3E}">
        <p14:creationId xmlns:p14="http://schemas.microsoft.com/office/powerpoint/2010/main" val="329969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524000"/>
            <a:ext cx="7696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 </a:t>
            </a:r>
            <a:r>
              <a:rPr lang="en-US" sz="4400" u="sng" dirty="0"/>
              <a:t>The second way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400" dirty="0"/>
              <a:t>Apply opening Filter 11x11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400" dirty="0"/>
              <a:t>Then apply closing filter 17x17</a:t>
            </a:r>
          </a:p>
          <a:p>
            <a:pPr marL="571500" lvl="0" indent="-571500">
              <a:buFont typeface="Wingdings" panose="05000000000000000000" pitchFamily="2" charset="2"/>
              <a:buChar char="q"/>
            </a:pPr>
            <a:r>
              <a:rPr lang="en-US" sz="4400" dirty="0"/>
              <a:t>Then apply threshold filter </a:t>
            </a:r>
          </a:p>
        </p:txBody>
      </p:sp>
    </p:spTree>
    <p:extLst>
      <p:ext uri="{BB962C8B-B14F-4D97-AF65-F5344CB8AC3E}">
        <p14:creationId xmlns:p14="http://schemas.microsoft.com/office/powerpoint/2010/main" val="380530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773" t="28518"/>
          <a:stretch/>
        </p:blipFill>
        <p:spPr bwMode="auto">
          <a:xfrm>
            <a:off x="10886" y="21770"/>
            <a:ext cx="9133114" cy="3178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2161" t="28748"/>
          <a:stretch/>
        </p:blipFill>
        <p:spPr bwMode="auto">
          <a:xfrm>
            <a:off x="10886" y="3145969"/>
            <a:ext cx="9133114" cy="3712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295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1125" t="28748"/>
          <a:stretch/>
        </p:blipFill>
        <p:spPr bwMode="auto">
          <a:xfrm>
            <a:off x="32657" y="2362200"/>
            <a:ext cx="91440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838200"/>
            <a:ext cx="7010400" cy="1143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The Final Result </a:t>
            </a:r>
          </a:p>
        </p:txBody>
      </p:sp>
    </p:spTree>
    <p:extLst>
      <p:ext uri="{BB962C8B-B14F-4D97-AF65-F5344CB8AC3E}">
        <p14:creationId xmlns:p14="http://schemas.microsoft.com/office/powerpoint/2010/main" val="1044698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810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erosion With sharpen edge detection with window size filter 3x3  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0891" t="28896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/>
          <p:cNvSpPr/>
          <p:nvPr/>
        </p:nvSpPr>
        <p:spPr>
          <a:xfrm>
            <a:off x="152400" y="1708666"/>
            <a:ext cx="1240284" cy="164413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724400" y="750332"/>
            <a:ext cx="2438400" cy="16473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010400" y="427166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Kidney Stone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hlinkClick r:id="rId3"/>
              </a:rPr>
            </a:b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9500" y="1752600"/>
            <a:ext cx="1316484" cy="1600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7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81000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Raise the contrast to 75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303" t="28750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53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38" y="0"/>
            <a:ext cx="2237705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10834" t="28148"/>
          <a:stretch/>
        </p:blipFill>
        <p:spPr bwMode="auto">
          <a:xfrm>
            <a:off x="0" y="2514600"/>
            <a:ext cx="91440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1403866"/>
            <a:ext cx="209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Laplacian   filter 3x3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62943" y="5301713"/>
            <a:ext cx="533400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57899" y="5334370"/>
            <a:ext cx="533400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12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81000"/>
            <a:ext cx="377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Apply threshold or raise contrast to 9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321" t="28603" b="-1"/>
          <a:stretch/>
        </p:blipFill>
        <p:spPr bwMode="auto">
          <a:xfrm>
            <a:off x="-20716" y="750332"/>
            <a:ext cx="9164715" cy="6107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720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8100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Watershed filter to segment the the blood cell and x-ray chest lung Cancer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0996" t="28748"/>
          <a:stretch/>
        </p:blipFill>
        <p:spPr bwMode="auto">
          <a:xfrm>
            <a:off x="0" y="914400"/>
            <a:ext cx="91440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5997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4281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apply watershed for lunge Cancer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0996" t="28288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897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04800"/>
            <a:ext cx="206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Apply threshold  91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056" t="28896"/>
          <a:stretch/>
        </p:blipFill>
        <p:spPr bwMode="auto">
          <a:xfrm>
            <a:off x="0" y="914400"/>
            <a:ext cx="91440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402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533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Dicom viewer with Window Level control</a:t>
            </a:r>
            <a:endParaRPr lang="en-US" dirty="0"/>
          </a:p>
          <a:p>
            <a:r>
              <a:rPr lang="en-US" b="1" dirty="0"/>
              <a:t>(Contrast –brightness- Gama - threshold)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496" t="29170" r="27706" b="5543"/>
          <a:stretch/>
        </p:blipFill>
        <p:spPr bwMode="auto">
          <a:xfrm>
            <a:off x="0" y="1600200"/>
            <a:ext cx="9143999" cy="5257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9514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5834" t="9986" r="31931" b="10377"/>
          <a:stretch/>
        </p:blipFill>
        <p:spPr bwMode="auto">
          <a:xfrm>
            <a:off x="170895" y="1128996"/>
            <a:ext cx="8973105" cy="5729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2286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View Tags Form to Show Information About The Dicom Image Like Patient ID And Patient Name and the Date of starting the check ….etc. 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44001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/>
          <p:cNvSpPr/>
          <p:nvPr/>
        </p:nvSpPr>
        <p:spPr>
          <a:xfrm>
            <a:off x="3238500" y="2166521"/>
            <a:ext cx="2667000" cy="2324100"/>
          </a:xfrm>
          <a:prstGeom prst="smileyF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457200"/>
            <a:ext cx="4495800" cy="15621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SunDicom Team</a:t>
            </a:r>
          </a:p>
        </p:txBody>
      </p:sp>
    </p:spTree>
    <p:extLst>
      <p:ext uri="{BB962C8B-B14F-4D97-AF65-F5344CB8AC3E}">
        <p14:creationId xmlns:p14="http://schemas.microsoft.com/office/powerpoint/2010/main" val="345148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28642" b="1974"/>
          <a:stretch>
            <a:fillRect/>
          </a:stretch>
        </p:blipFill>
        <p:spPr bwMode="auto">
          <a:xfrm>
            <a:off x="0" y="870857"/>
            <a:ext cx="914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28216" y="838200"/>
            <a:ext cx="3486784" cy="2149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57800" y="838200"/>
            <a:ext cx="457200" cy="2269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49371" y="3051175"/>
            <a:ext cx="335915" cy="241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50485" y="2987357"/>
            <a:ext cx="335915" cy="2413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38200" y="3129778"/>
            <a:ext cx="222885" cy="281382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7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1435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Very Good to show edges in xray to show the Degenerative joint Diseases clearly 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0075" y="914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5956013"/>
            <a:ext cx="78213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This is the normal because we must find distance between the bones to deny the friction of cartilage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657" y="43152"/>
            <a:ext cx="209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Laplacian   filter 5x5</a:t>
            </a:r>
            <a:endParaRPr lang="en-US" dirty="0"/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0"/>
            <a:ext cx="1567543" cy="8006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51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4102"/>
            <a:ext cx="9144000" cy="45338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2400" y="2286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18-apply this edge filter into medical X-ray  chest image</a:t>
            </a:r>
            <a:endParaRPr lang="en-US" dirty="0"/>
          </a:p>
          <a:p>
            <a:r>
              <a:rPr lang="en-US" b="1" u="sng" dirty="0"/>
              <a:t> 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52600" y="685800"/>
            <a:ext cx="2667000" cy="147094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07671" y="4648200"/>
            <a:ext cx="9906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>
            <a:off x="1828800" y="3434442"/>
            <a:ext cx="990600" cy="1442358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38" y="0"/>
            <a:ext cx="2237705" cy="1143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95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b="1" u="sng" dirty="0"/>
              <a:t>Apply  basic Neural network (fully connected layer )weight Difference of Gaussian with filter 3x3 and weight 0.5 and 2 And we can change the weight to adjust the edges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0834" t="29135"/>
          <a:stretch/>
        </p:blipFill>
        <p:spPr bwMode="auto">
          <a:xfrm>
            <a:off x="0" y="1447801"/>
            <a:ext cx="9144000" cy="541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872343" cy="9563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9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800" b="1" dirty="0"/>
              <a:t>Sources Of Noise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8" y="0"/>
            <a:ext cx="2536066" cy="1295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26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7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Apply Median Filter 5x5 with Salt noise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0972" t="28889"/>
          <a:stretch/>
        </p:blipFill>
        <p:spPr bwMode="auto">
          <a:xfrm>
            <a:off x="76200" y="2286001"/>
            <a:ext cx="90678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8" y="0"/>
            <a:ext cx="2536066" cy="1295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85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9314"/>
            <a:ext cx="9143999" cy="35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7200"/>
            <a:ext cx="9144000" cy="281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0"/>
            <a:ext cx="6466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remove pepper and salt noise by closed filter the median 5x5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9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323</Words>
  <Application>Microsoft Office PowerPoint</Application>
  <PresentationFormat>On-screen Show (4:3)</PresentationFormat>
  <Paragraphs>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Office Theme</vt:lpstr>
      <vt:lpstr>PowerPoint Presentation</vt:lpstr>
      <vt:lpstr>Edge Detection filters </vt:lpstr>
      <vt:lpstr>PowerPoint Presentation</vt:lpstr>
      <vt:lpstr>PowerPoint Presentation</vt:lpstr>
      <vt:lpstr>PowerPoint Presentation</vt:lpstr>
      <vt:lpstr>Apply  basic Neural network (fully connected layer )weight Difference of Gaussian with filter 3x3 and weight 0.5 and 2 And we can change the weight to adjust the edges  </vt:lpstr>
      <vt:lpstr>PowerPoint Presentation</vt:lpstr>
      <vt:lpstr>Apply Median Filter 5x5 with Salt noise  </vt:lpstr>
      <vt:lpstr>PowerPoint Presentation</vt:lpstr>
      <vt:lpstr>PowerPoint Presentation</vt:lpstr>
      <vt:lpstr>PowerPoint Presentation</vt:lpstr>
      <vt:lpstr>PowerPoint Presentation</vt:lpstr>
      <vt:lpstr>Adjust Contrast and Brightness To make Enhancement  on foot  </vt:lpstr>
      <vt:lpstr>PowerPoint Presentation</vt:lpstr>
      <vt:lpstr>PowerPoint Presentation</vt:lpstr>
      <vt:lpstr>2D Discrete Fourier Transform (2D-DFT) </vt:lpstr>
      <vt:lpstr>PowerPoint Presentation</vt:lpstr>
      <vt:lpstr>PowerPoint Presentation</vt:lpstr>
      <vt:lpstr>Apply contrast After Erosion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Pfizer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Mahrous, George  Samuel</dc:creator>
  <cp:lastModifiedBy>Mahrous, George  Samuel</cp:lastModifiedBy>
  <cp:revision>57</cp:revision>
  <dcterms:created xsi:type="dcterms:W3CDTF">2018-06-25T14:33:54Z</dcterms:created>
  <dcterms:modified xsi:type="dcterms:W3CDTF">2019-11-20T18:50:22Z</dcterms:modified>
</cp:coreProperties>
</file>